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Oswald Light"/>
      <p:regular r:id="rId14"/>
      <p:bold r:id="rId15"/>
    </p:embeddedFont>
    <p:embeddedFont>
      <p:font typeface="Oswald"/>
      <p:regular r:id="rId16"/>
      <p:bold r:id="rId17"/>
    </p:embeddedFont>
    <p:embeddedFont>
      <p:font typeface="Source Sans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SourceSansPr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Light-bold.fntdata"/><Relationship Id="rId14" Type="http://schemas.openxmlformats.org/officeDocument/2006/relationships/font" Target="fonts/OswaldLight-regular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-bold.fntdata"/><Relationship Id="rId6" Type="http://schemas.openxmlformats.org/officeDocument/2006/relationships/slide" Target="slides/slide2.xml"/><Relationship Id="rId18" Type="http://schemas.openxmlformats.org/officeDocument/2006/relationships/font" Target="fonts/SourceSans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:notes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1" name="Google Shape;45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7" name="Google Shape;4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3" name="Google Shape;4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9" name="Google Shape;4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1bd0aba6b8b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5" name="Google Shape;475;g1bd0aba6b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1" name="Google Shape;48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7" name="Google Shape;4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3" name="Google Shape;49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9" name="Google Shape;49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/>
          <p:nvPr/>
        </p:nvSpPr>
        <p:spPr>
          <a:xfrm>
            <a:off x="-26775" y="2008375"/>
            <a:ext cx="9210650" cy="3172625"/>
          </a:xfrm>
          <a:custGeom>
            <a:rect b="b" l="l" r="r" t="t"/>
            <a:pathLst>
              <a:path extrusionOk="0" h="126905" w="368426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34" name="Google Shape;34;p2"/>
          <p:cNvSpPr/>
          <p:nvPr/>
        </p:nvSpPr>
        <p:spPr>
          <a:xfrm>
            <a:off x="-26775" y="2139700"/>
            <a:ext cx="9210650" cy="3041300"/>
          </a:xfrm>
          <a:custGeom>
            <a:rect b="b" l="l" r="r" t="t"/>
            <a:pathLst>
              <a:path extrusionOk="0" h="121652" w="368426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 rot="8100000">
            <a:off x="1847980" y="18145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/>
          <p:nvPr/>
        </p:nvSpPr>
        <p:spPr>
          <a:xfrm rot="8100000">
            <a:off x="6038980" y="20984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"/>
          <p:cNvSpPr/>
          <p:nvPr/>
        </p:nvSpPr>
        <p:spPr>
          <a:xfrm rot="8100000">
            <a:off x="7181980" y="21317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" name="Google Shape;38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39" name="Google Shape;39;p2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40" name="Google Shape;40;p2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42" name="Google Shape;42;p2"/>
          <p:cNvGrpSpPr/>
          <p:nvPr/>
        </p:nvGrpSpPr>
        <p:grpSpPr>
          <a:xfrm>
            <a:off x="-42837" y="2005087"/>
            <a:ext cx="9229573" cy="642787"/>
            <a:chOff x="-42837" y="4443487"/>
            <a:chExt cx="9229573" cy="642787"/>
          </a:xfrm>
        </p:grpSpPr>
        <p:sp>
          <p:nvSpPr>
            <p:cNvPr id="43" name="Google Shape;43;p2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Google Shape;68;p2"/>
          <p:cNvSpPr/>
          <p:nvPr/>
        </p:nvSpPr>
        <p:spPr>
          <a:xfrm>
            <a:off x="2990700" y="21478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1085700" y="24335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4895700" y="20776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 rot="8100000">
            <a:off x="8699949" y="18907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 txBox="1"/>
          <p:nvPr>
            <p:ph type="ctrTitle"/>
          </p:nvPr>
        </p:nvSpPr>
        <p:spPr>
          <a:xfrm>
            <a:off x="2847975" y="3363425"/>
            <a:ext cx="56103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 graph">
  <p:cSld name="All graph"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1"/>
          <p:cNvSpPr/>
          <p:nvPr/>
        </p:nvSpPr>
        <p:spPr>
          <a:xfrm>
            <a:off x="-20075" y="636775"/>
            <a:ext cx="9203950" cy="4550900"/>
          </a:xfrm>
          <a:custGeom>
            <a:rect b="b" l="l" r="r" t="t"/>
            <a:pathLst>
              <a:path extrusionOk="0" h="182036" w="368158">
                <a:moveTo>
                  <a:pt x="41" y="263"/>
                </a:moveTo>
                <a:lnTo>
                  <a:pt x="16234" y="11294"/>
                </a:lnTo>
                <a:lnTo>
                  <a:pt x="31283" y="5122"/>
                </a:lnTo>
                <a:lnTo>
                  <a:pt x="62144" y="4991"/>
                </a:lnTo>
                <a:lnTo>
                  <a:pt x="77384" y="0"/>
                </a:lnTo>
                <a:lnTo>
                  <a:pt x="92624" y="13527"/>
                </a:lnTo>
                <a:lnTo>
                  <a:pt x="107674" y="21276"/>
                </a:lnTo>
                <a:lnTo>
                  <a:pt x="122723" y="21145"/>
                </a:lnTo>
                <a:lnTo>
                  <a:pt x="138725" y="10375"/>
                </a:lnTo>
                <a:lnTo>
                  <a:pt x="153775" y="7880"/>
                </a:lnTo>
                <a:lnTo>
                  <a:pt x="168443" y="2349"/>
                </a:lnTo>
                <a:lnTo>
                  <a:pt x="184064" y="14841"/>
                </a:lnTo>
                <a:lnTo>
                  <a:pt x="199304" y="15274"/>
                </a:lnTo>
                <a:lnTo>
                  <a:pt x="214354" y="25085"/>
                </a:lnTo>
                <a:lnTo>
                  <a:pt x="229784" y="25085"/>
                </a:lnTo>
                <a:lnTo>
                  <a:pt x="245786" y="20094"/>
                </a:lnTo>
                <a:lnTo>
                  <a:pt x="260836" y="20094"/>
                </a:lnTo>
                <a:lnTo>
                  <a:pt x="275123" y="11426"/>
                </a:lnTo>
                <a:lnTo>
                  <a:pt x="291316" y="16810"/>
                </a:lnTo>
                <a:lnTo>
                  <a:pt x="305603" y="8143"/>
                </a:lnTo>
                <a:lnTo>
                  <a:pt x="336464" y="8012"/>
                </a:lnTo>
                <a:lnTo>
                  <a:pt x="351514" y="11294"/>
                </a:lnTo>
                <a:lnTo>
                  <a:pt x="367325" y="2758"/>
                </a:lnTo>
                <a:lnTo>
                  <a:pt x="368158" y="181769"/>
                </a:lnTo>
                <a:lnTo>
                  <a:pt x="0" y="182036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370" name="Google Shape;370;p11"/>
          <p:cNvSpPr/>
          <p:nvPr/>
        </p:nvSpPr>
        <p:spPr>
          <a:xfrm>
            <a:off x="-33475" y="768100"/>
            <a:ext cx="9210650" cy="4406200"/>
          </a:xfrm>
          <a:custGeom>
            <a:rect b="b" l="l" r="r" t="t"/>
            <a:pathLst>
              <a:path extrusionOk="0" h="176248" w="368426">
                <a:moveTo>
                  <a:pt x="577" y="5516"/>
                </a:moveTo>
                <a:lnTo>
                  <a:pt x="16960" y="11214"/>
                </a:lnTo>
                <a:lnTo>
                  <a:pt x="47440" y="11214"/>
                </a:lnTo>
                <a:lnTo>
                  <a:pt x="62680" y="6843"/>
                </a:lnTo>
                <a:lnTo>
                  <a:pt x="77920" y="16156"/>
                </a:lnTo>
                <a:lnTo>
                  <a:pt x="93160" y="16156"/>
                </a:lnTo>
                <a:lnTo>
                  <a:pt x="107638" y="11214"/>
                </a:lnTo>
                <a:lnTo>
                  <a:pt x="122878" y="8173"/>
                </a:lnTo>
                <a:lnTo>
                  <a:pt x="138880" y="8173"/>
                </a:lnTo>
                <a:lnTo>
                  <a:pt x="154120" y="10834"/>
                </a:lnTo>
                <a:lnTo>
                  <a:pt x="168979" y="7603"/>
                </a:lnTo>
                <a:lnTo>
                  <a:pt x="184219" y="12734"/>
                </a:lnTo>
                <a:lnTo>
                  <a:pt x="199840" y="20527"/>
                </a:lnTo>
                <a:lnTo>
                  <a:pt x="214318" y="15205"/>
                </a:lnTo>
                <a:lnTo>
                  <a:pt x="229939" y="15205"/>
                </a:lnTo>
                <a:lnTo>
                  <a:pt x="245560" y="5892"/>
                </a:lnTo>
                <a:lnTo>
                  <a:pt x="260800" y="11214"/>
                </a:lnTo>
                <a:lnTo>
                  <a:pt x="276040" y="11214"/>
                </a:lnTo>
                <a:lnTo>
                  <a:pt x="291280" y="6843"/>
                </a:lnTo>
                <a:lnTo>
                  <a:pt x="321760" y="6843"/>
                </a:lnTo>
                <a:lnTo>
                  <a:pt x="337000" y="15966"/>
                </a:lnTo>
                <a:lnTo>
                  <a:pt x="351478" y="12734"/>
                </a:lnTo>
                <a:lnTo>
                  <a:pt x="367861" y="0"/>
                </a:lnTo>
                <a:lnTo>
                  <a:pt x="368426" y="176248"/>
                </a:lnTo>
                <a:lnTo>
                  <a:pt x="0" y="176248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371" name="Google Shape;371;p11"/>
          <p:cNvSpPr/>
          <p:nvPr/>
        </p:nvSpPr>
        <p:spPr>
          <a:xfrm rot="8100000">
            <a:off x="1847980" y="44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11"/>
          <p:cNvSpPr/>
          <p:nvPr/>
        </p:nvSpPr>
        <p:spPr>
          <a:xfrm rot="8100000">
            <a:off x="6038980" y="72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1"/>
          <p:cNvSpPr/>
          <p:nvPr/>
        </p:nvSpPr>
        <p:spPr>
          <a:xfrm rot="8100000">
            <a:off x="7181980" y="76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4" name="Google Shape;374;p11"/>
          <p:cNvGrpSpPr/>
          <p:nvPr/>
        </p:nvGrpSpPr>
        <p:grpSpPr>
          <a:xfrm>
            <a:off x="-9525" y="652475"/>
            <a:ext cx="9167825" cy="595300"/>
            <a:chOff x="-9525" y="4462475"/>
            <a:chExt cx="9167825" cy="595300"/>
          </a:xfrm>
        </p:grpSpPr>
        <p:sp>
          <p:nvSpPr>
            <p:cNvPr id="375" name="Google Shape;375;p11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76" name="Google Shape;376;p11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77" name="Google Shape;377;p11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378" name="Google Shape;378;p11"/>
          <p:cNvGrpSpPr/>
          <p:nvPr/>
        </p:nvGrpSpPr>
        <p:grpSpPr>
          <a:xfrm>
            <a:off x="-42837" y="633487"/>
            <a:ext cx="9229573" cy="642787"/>
            <a:chOff x="-42837" y="4443487"/>
            <a:chExt cx="9229573" cy="642787"/>
          </a:xfrm>
        </p:grpSpPr>
        <p:sp>
          <p:nvSpPr>
            <p:cNvPr id="379" name="Google Shape;379;p11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1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1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1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1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1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1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1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1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1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1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1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1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1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1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1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1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1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1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1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1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1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4" name="Google Shape;404;p11"/>
          <p:cNvSpPr/>
          <p:nvPr/>
        </p:nvSpPr>
        <p:spPr>
          <a:xfrm>
            <a:off x="2990700" y="77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1"/>
          <p:cNvSpPr/>
          <p:nvPr/>
        </p:nvSpPr>
        <p:spPr>
          <a:xfrm>
            <a:off x="1085700" y="106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11"/>
          <p:cNvSpPr/>
          <p:nvPr/>
        </p:nvSpPr>
        <p:spPr>
          <a:xfrm>
            <a:off x="4895700" y="70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11"/>
          <p:cNvSpPr/>
          <p:nvPr/>
        </p:nvSpPr>
        <p:spPr>
          <a:xfrm rot="8100000">
            <a:off x="8699949" y="51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2"/>
          <p:cNvSpPr txBox="1"/>
          <p:nvPr>
            <p:ph idx="1" type="body"/>
          </p:nvPr>
        </p:nvSpPr>
        <p:spPr>
          <a:xfrm>
            <a:off x="457200" y="385282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CEF6"/>
              </a:buClr>
              <a:buSzPts val="1400"/>
              <a:buNone/>
              <a:defRPr sz="1400">
                <a:solidFill>
                  <a:srgbClr val="00CEF6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◉"/>
              <a:defRPr/>
            </a:lvl2pPr>
            <a:lvl3pPr indent="-2286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10" name="Google Shape;410;p12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411" name="Google Shape;411;p12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412" name="Google Shape;412;p12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2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12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5" name="Google Shape;415;p12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416" name="Google Shape;416;p12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417" name="Google Shape;417;p12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418" name="Google Shape;418;p12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419" name="Google Shape;419;p12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420" name="Google Shape;420;p12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2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2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2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2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2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2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2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2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2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2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5" name="Google Shape;445;p12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2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2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12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/>
          <p:nvPr/>
        </p:nvSpPr>
        <p:spPr>
          <a:xfrm>
            <a:off x="-26775" y="2008375"/>
            <a:ext cx="9210650" cy="3172625"/>
          </a:xfrm>
          <a:custGeom>
            <a:rect b="b" l="l" r="r" t="t"/>
            <a:pathLst>
              <a:path extrusionOk="0" h="126905" w="368426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75" name="Google Shape;75;p3"/>
          <p:cNvSpPr/>
          <p:nvPr/>
        </p:nvSpPr>
        <p:spPr>
          <a:xfrm>
            <a:off x="-26775" y="2139700"/>
            <a:ext cx="9210650" cy="3041300"/>
          </a:xfrm>
          <a:custGeom>
            <a:rect b="b" l="l" r="r" t="t"/>
            <a:pathLst>
              <a:path extrusionOk="0" h="121652" w="368426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76" name="Google Shape;76;p3"/>
          <p:cNvSpPr/>
          <p:nvPr/>
        </p:nvSpPr>
        <p:spPr>
          <a:xfrm rot="8100000">
            <a:off x="1847980" y="18145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/>
          <p:nvPr/>
        </p:nvSpPr>
        <p:spPr>
          <a:xfrm rot="8100000">
            <a:off x="6038980" y="20984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/>
          <p:nvPr/>
        </p:nvSpPr>
        <p:spPr>
          <a:xfrm rot="8100000">
            <a:off x="7181980" y="21317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p3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80" name="Google Shape;80;p3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1" name="Google Shape;81;p3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2" name="Google Shape;82;p3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83" name="Google Shape;83;p3"/>
          <p:cNvGrpSpPr/>
          <p:nvPr/>
        </p:nvGrpSpPr>
        <p:grpSpPr>
          <a:xfrm>
            <a:off x="-42837" y="2005087"/>
            <a:ext cx="9229573" cy="642787"/>
            <a:chOff x="-42837" y="4443487"/>
            <a:chExt cx="9229573" cy="642787"/>
          </a:xfrm>
        </p:grpSpPr>
        <p:sp>
          <p:nvSpPr>
            <p:cNvPr id="84" name="Google Shape;84;p3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3"/>
          <p:cNvSpPr/>
          <p:nvPr/>
        </p:nvSpPr>
        <p:spPr>
          <a:xfrm>
            <a:off x="2990700" y="21478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1085700" y="24335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4895700" y="20776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 rot="8100000">
            <a:off x="8699949" y="18907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 txBox="1"/>
          <p:nvPr>
            <p:ph type="ctrTitle"/>
          </p:nvPr>
        </p:nvSpPr>
        <p:spPr>
          <a:xfrm>
            <a:off x="2309350" y="3031150"/>
            <a:ext cx="5214599" cy="115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4" name="Google Shape;114;p3"/>
          <p:cNvSpPr txBox="1"/>
          <p:nvPr>
            <p:ph idx="1" type="subTitle"/>
          </p:nvPr>
        </p:nvSpPr>
        <p:spPr>
          <a:xfrm>
            <a:off x="2309440" y="4059250"/>
            <a:ext cx="5214599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117" name="Google Shape;117;p4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118" name="Google Shape;118;p4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1" name="Google Shape;121;p4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22" name="Google Shape;122;p4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3" name="Google Shape;123;p4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4" name="Google Shape;124;p4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125" name="Google Shape;125;p4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126" name="Google Shape;126;p4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" name="Google Shape;151;p4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7" name="Google Shape;157;p5"/>
          <p:cNvSpPr txBox="1"/>
          <p:nvPr>
            <p:ph idx="1" type="body"/>
          </p:nvPr>
        </p:nvSpPr>
        <p:spPr>
          <a:xfrm>
            <a:off x="1075850" y="1540175"/>
            <a:ext cx="6996600" cy="1922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◉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58" name="Google Shape;158;p5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159" name="Google Shape;159;p5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160" name="Google Shape;160;p5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5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3" name="Google Shape;163;p5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64" name="Google Shape;164;p5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5" name="Google Shape;165;p5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6" name="Google Shape;166;p5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167" name="Google Shape;167;p5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168" name="Google Shape;168;p5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3" name="Google Shape;193;p5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5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5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5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99" name="Google Shape;199;p6"/>
          <p:cNvSpPr txBox="1"/>
          <p:nvPr>
            <p:ph idx="1" type="body"/>
          </p:nvPr>
        </p:nvSpPr>
        <p:spPr>
          <a:xfrm>
            <a:off x="1131500" y="1552950"/>
            <a:ext cx="3339899" cy="266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0" name="Google Shape;200;p6"/>
          <p:cNvSpPr txBox="1"/>
          <p:nvPr>
            <p:ph idx="2" type="body"/>
          </p:nvPr>
        </p:nvSpPr>
        <p:spPr>
          <a:xfrm>
            <a:off x="4672562" y="1552950"/>
            <a:ext cx="3339899" cy="266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1" name="Google Shape;201;p6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202" name="Google Shape;202;p6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203" name="Google Shape;203;p6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6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6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6" name="Google Shape;206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07" name="Google Shape;207;p6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8" name="Google Shape;208;p6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9" name="Google Shape;209;p6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210" name="Google Shape;210;p6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211" name="Google Shape;211;p6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6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6" name="Google Shape;236;p6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6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6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6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"/>
          <p:cNvSpPr txBox="1"/>
          <p:nvPr>
            <p:ph idx="1" type="body"/>
          </p:nvPr>
        </p:nvSpPr>
        <p:spPr>
          <a:xfrm>
            <a:off x="1519975" y="2161800"/>
            <a:ext cx="6104099" cy="81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◉"/>
              <a:defRPr i="1" sz="3000"/>
            </a:lvl1pPr>
            <a:lvl2pPr indent="-4191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◉"/>
              <a:defRPr i="1" sz="30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i="1" sz="3000"/>
            </a:lvl9pPr>
          </a:lstStyle>
          <a:p/>
        </p:txBody>
      </p:sp>
      <p:sp>
        <p:nvSpPr>
          <p:cNvPr id="242" name="Google Shape;242;p7"/>
          <p:cNvSpPr txBox="1"/>
          <p:nvPr/>
        </p:nvSpPr>
        <p:spPr>
          <a:xfrm>
            <a:off x="3593400" y="5527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9600"/>
              <a:buFont typeface="Arial"/>
              <a:buNone/>
            </a:pPr>
            <a:r>
              <a:rPr b="0" i="0" lang="en" sz="9600" u="none" cap="none" strike="noStrike">
                <a:solidFill>
                  <a:srgbClr val="00CEF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7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244" name="Google Shape;244;p7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245" name="Google Shape;245;p7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7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7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p7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49" name="Google Shape;249;p7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50" name="Google Shape;250;p7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51" name="Google Shape;251;p7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252" name="Google Shape;252;p7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253" name="Google Shape;253;p7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7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7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7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7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7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7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7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7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 + 3 columns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8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84" name="Google Shape;284;p8"/>
          <p:cNvSpPr txBox="1"/>
          <p:nvPr>
            <p:ph idx="1" type="body"/>
          </p:nvPr>
        </p:nvSpPr>
        <p:spPr>
          <a:xfrm>
            <a:off x="705900" y="1626600"/>
            <a:ext cx="2471699" cy="329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85" name="Google Shape;285;p8"/>
          <p:cNvSpPr txBox="1"/>
          <p:nvPr>
            <p:ph idx="2" type="body"/>
          </p:nvPr>
        </p:nvSpPr>
        <p:spPr>
          <a:xfrm>
            <a:off x="3304125" y="1626600"/>
            <a:ext cx="2471699" cy="329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86" name="Google Shape;286;p8"/>
          <p:cNvSpPr txBox="1"/>
          <p:nvPr>
            <p:ph idx="3" type="body"/>
          </p:nvPr>
        </p:nvSpPr>
        <p:spPr>
          <a:xfrm>
            <a:off x="5902350" y="1626600"/>
            <a:ext cx="2471699" cy="329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◉"/>
              <a:defRPr sz="16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87" name="Google Shape;287;p8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288" name="Google Shape;288;p8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289" name="Google Shape;289;p8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8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2" name="Google Shape;292;p8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93" name="Google Shape;293;p8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94" name="Google Shape;294;p8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95" name="Google Shape;295;p8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296" name="Google Shape;296;p8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297" name="Google Shape;297;p8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8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8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8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8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8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8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8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8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8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8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8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8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8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8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8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8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8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8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8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8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Google Shape;322;p8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8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8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8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Completely blank"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0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29" name="Google Shape;329;p10"/>
          <p:cNvSpPr/>
          <p:nvPr/>
        </p:nvSpPr>
        <p:spPr>
          <a:xfrm>
            <a:off x="-28575" y="4446775"/>
            <a:ext cx="9191625" cy="712477"/>
          </a:xfrm>
          <a:custGeom>
            <a:rect b="b" l="l" r="r" t="t"/>
            <a:pathLst>
              <a:path extrusionOk="0" h="41339" w="367665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176"/>
            </a:srgbClr>
          </a:solidFill>
          <a:ln>
            <a:noFill/>
          </a:ln>
        </p:spPr>
      </p:sp>
      <p:sp>
        <p:nvSpPr>
          <p:cNvPr id="330" name="Google Shape;330;p10"/>
          <p:cNvSpPr/>
          <p:nvPr/>
        </p:nvSpPr>
        <p:spPr>
          <a:xfrm>
            <a:off x="-28575" y="4578111"/>
            <a:ext cx="9191625" cy="584438"/>
          </a:xfrm>
          <a:custGeom>
            <a:rect b="b" l="l" r="r" t="t"/>
            <a:pathLst>
              <a:path extrusionOk="0" h="33910" w="367665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2941"/>
            </a:srgbClr>
          </a:solidFill>
          <a:ln>
            <a:noFill/>
          </a:ln>
        </p:spPr>
      </p:sp>
      <p:sp>
        <p:nvSpPr>
          <p:cNvPr id="331" name="Google Shape;331;p10"/>
          <p:cNvSpPr/>
          <p:nvPr/>
        </p:nvSpPr>
        <p:spPr>
          <a:xfrm rot="8100000">
            <a:off x="1847980" y="42529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AFF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0"/>
          <p:cNvSpPr/>
          <p:nvPr/>
        </p:nvSpPr>
        <p:spPr>
          <a:xfrm rot="8100000">
            <a:off x="6038980" y="453681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00CEF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0"/>
          <p:cNvSpPr/>
          <p:nvPr/>
        </p:nvSpPr>
        <p:spPr>
          <a:xfrm rot="8100000">
            <a:off x="7181980" y="4570168"/>
            <a:ext cx="122612" cy="122612"/>
          </a:xfrm>
          <a:prstGeom prst="teardrop">
            <a:avLst>
              <a:gd fmla="val 100000" name="adj"/>
            </a:avLst>
          </a:prstGeom>
          <a:solidFill>
            <a:srgbClr val="00CE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4" name="Google Shape;334;p10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35" name="Google Shape;335;p10"/>
            <p:cNvSpPr/>
            <p:nvPr/>
          </p:nvSpPr>
          <p:spPr>
            <a:xfrm>
              <a:off x="-9525" y="4581525"/>
              <a:ext cx="4205300" cy="476250"/>
            </a:xfrm>
            <a:custGeom>
              <a:rect b="b" l="l" r="r" t="t"/>
              <a:pathLst>
                <a:path extrusionOk="0" h="19050" w="168212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36" name="Google Shape;336;p10"/>
            <p:cNvSpPr/>
            <p:nvPr/>
          </p:nvSpPr>
          <p:spPr>
            <a:xfrm>
              <a:off x="4195775" y="4462475"/>
              <a:ext cx="3424225" cy="590550"/>
            </a:xfrm>
            <a:custGeom>
              <a:rect b="b" l="l" r="r" t="t"/>
              <a:pathLst>
                <a:path extrusionOk="0" h="23622" w="136969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337" name="Google Shape;337;p10"/>
            <p:cNvSpPr/>
            <p:nvPr/>
          </p:nvSpPr>
          <p:spPr>
            <a:xfrm>
              <a:off x="7624775" y="4472000"/>
              <a:ext cx="1533525" cy="414325"/>
            </a:xfrm>
            <a:custGeom>
              <a:rect b="b" l="l" r="r" t="t"/>
              <a:pathLst>
                <a:path extrusionOk="0" h="16573" w="61341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</p:sp>
      </p:grpSp>
      <p:grpSp>
        <p:nvGrpSpPr>
          <p:cNvPr id="338" name="Google Shape;338;p10"/>
          <p:cNvGrpSpPr/>
          <p:nvPr/>
        </p:nvGrpSpPr>
        <p:grpSpPr>
          <a:xfrm>
            <a:off x="-42837" y="4443487"/>
            <a:ext cx="9229573" cy="642787"/>
            <a:chOff x="-42837" y="4443487"/>
            <a:chExt cx="9229573" cy="642787"/>
          </a:xfrm>
        </p:grpSpPr>
        <p:sp>
          <p:nvSpPr>
            <p:cNvPr id="339" name="Google Shape;339;p10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0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0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0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0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0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0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0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0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0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0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0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0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0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0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0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0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0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0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0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0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0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0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0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0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4" name="Google Shape;364;p10"/>
          <p:cNvSpPr/>
          <p:nvPr/>
        </p:nvSpPr>
        <p:spPr>
          <a:xfrm>
            <a:off x="2990700" y="458620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0"/>
          <p:cNvSpPr/>
          <p:nvPr/>
        </p:nvSpPr>
        <p:spPr>
          <a:xfrm>
            <a:off x="1085700" y="4871950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0"/>
          <p:cNvSpPr/>
          <p:nvPr/>
        </p:nvSpPr>
        <p:spPr>
          <a:xfrm>
            <a:off x="4895700" y="4516031"/>
            <a:ext cx="114599" cy="114599"/>
          </a:xfrm>
          <a:prstGeom prst="ellipse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0"/>
          <p:cNvSpPr/>
          <p:nvPr/>
        </p:nvSpPr>
        <p:spPr>
          <a:xfrm rot="8100000">
            <a:off x="8699949" y="4329168"/>
            <a:ext cx="122612" cy="122612"/>
          </a:xfrm>
          <a:prstGeom prst="teardrop">
            <a:avLst>
              <a:gd fmla="val 100000" name="adj"/>
            </a:avLst>
          </a:prstGeom>
          <a:noFill/>
          <a:ln cap="flat" cmpd="sng" w="28575">
            <a:solidFill>
              <a:srgbClr val="AFF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0999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0999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30" name="Google Shape;30;p1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b="1" i="0" sz="2000" u="none" cap="none" strike="noStrike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31" name="Google Shape;31;p1"/>
          <p:cNvSpPr txBox="1"/>
          <p:nvPr>
            <p:ph idx="1" type="body"/>
          </p:nvPr>
        </p:nvSpPr>
        <p:spPr>
          <a:xfrm>
            <a:off x="1075850" y="1540175"/>
            <a:ext cx="6996600" cy="1922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2000"/>
              <a:buFont typeface="Source Sans Pro"/>
              <a:buChar char="◉"/>
              <a:defRPr b="0" i="0" sz="20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◉"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3"/>
          <p:cNvSpPr txBox="1"/>
          <p:nvPr>
            <p:ph type="ctrTitle"/>
          </p:nvPr>
        </p:nvSpPr>
        <p:spPr>
          <a:xfrm>
            <a:off x="2847975" y="3363425"/>
            <a:ext cx="56103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APUDD 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Plano de Atividades e Orçamento 2023</a:t>
            </a:r>
            <a:endParaRPr/>
          </a:p>
        </p:txBody>
      </p:sp>
      <p:pic>
        <p:nvPicPr>
          <p:cNvPr id="454" name="Google Shape;4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375" y="152400"/>
            <a:ext cx="142875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4"/>
          <p:cNvSpPr txBox="1"/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OBJETIVOS APUDD 2022-2025</a:t>
            </a:r>
            <a:endParaRPr/>
          </a:p>
        </p:txBody>
      </p:sp>
      <p:sp>
        <p:nvSpPr>
          <p:cNvPr id="460" name="Google Shape;460;p14"/>
          <p:cNvSpPr txBox="1"/>
          <p:nvPr>
            <p:ph idx="1" type="body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swald"/>
              <a:buAutoNum type="arabicPeriod"/>
            </a:pPr>
            <a:r>
              <a:rPr b="1" lang="en">
                <a:latin typeface="Oswald"/>
                <a:ea typeface="Oswald"/>
                <a:cs typeface="Oswald"/>
                <a:sym typeface="Oswald"/>
              </a:rPr>
              <a:t>Fomentar a captação de associados jovens (9+) (Prioridade)</a:t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swald Light"/>
              <a:buAutoNum type="arabicPeriod"/>
            </a:pPr>
            <a:r>
              <a:rPr lang="en">
                <a:latin typeface="Oswald Light"/>
                <a:ea typeface="Oswald Light"/>
                <a:cs typeface="Oswald Light"/>
                <a:sym typeface="Oswald Light"/>
              </a:rPr>
              <a:t>Continuar a f</a:t>
            </a:r>
            <a:r>
              <a:rPr lang="en">
                <a:latin typeface="Oswald Light"/>
                <a:ea typeface="Oswald Light"/>
                <a:cs typeface="Oswald Light"/>
                <a:sym typeface="Oswald Light"/>
              </a:rPr>
              <a:t>omentar o crescimento dos clubes e formação</a:t>
            </a:r>
            <a:endParaRPr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swald Light"/>
              <a:buAutoNum type="arabicPeriod"/>
            </a:pPr>
            <a:r>
              <a:rPr lang="en">
                <a:latin typeface="Oswald Light"/>
                <a:ea typeface="Oswald Light"/>
                <a:cs typeface="Oswald Light"/>
                <a:sym typeface="Oswald Light"/>
              </a:rPr>
              <a:t>Manter e desenvolver apoios institucionais (públicos e privados)</a:t>
            </a:r>
            <a:endParaRPr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swald Light"/>
              <a:buAutoNum type="arabicPeriod"/>
            </a:pPr>
            <a:r>
              <a:rPr lang="en">
                <a:latin typeface="Oswald Light"/>
                <a:ea typeface="Oswald Light"/>
                <a:cs typeface="Oswald Light"/>
                <a:sym typeface="Oswald Light"/>
              </a:rPr>
              <a:t>Desenvolver Projecto de Seleções Nacionais Ultimate e Ultimate Praia</a:t>
            </a:r>
            <a:endParaRPr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swald Light"/>
              <a:buAutoNum type="arabicPeriod"/>
            </a:pPr>
            <a:r>
              <a:rPr lang="en">
                <a:latin typeface="Oswald Light"/>
                <a:ea typeface="Oswald Light"/>
                <a:cs typeface="Oswald Light"/>
                <a:sym typeface="Oswald Light"/>
              </a:rPr>
              <a:t>Desenvolver Disc Golf, DDC e Desportos Individuais de Disco</a:t>
            </a:r>
            <a:endParaRPr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5"/>
          <p:cNvSpPr txBox="1"/>
          <p:nvPr>
            <p:ph type="title"/>
          </p:nvPr>
        </p:nvSpPr>
        <p:spPr>
          <a:xfrm>
            <a:off x="1054625" y="17087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Fomentar a captação de associados jovens (9+)</a:t>
            </a:r>
            <a:endParaRPr/>
          </a:p>
        </p:txBody>
      </p:sp>
      <p:sp>
        <p:nvSpPr>
          <p:cNvPr id="466" name="Google Shape;466;p15"/>
          <p:cNvSpPr txBox="1"/>
          <p:nvPr>
            <p:ph idx="1" type="body"/>
          </p:nvPr>
        </p:nvSpPr>
        <p:spPr>
          <a:xfrm>
            <a:off x="431775" y="1013050"/>
            <a:ext cx="81945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Porquê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 a subsistência da APUDD depende do aumento de praticantes e associados, de forma consistente e sustentável. A captação do interesse é mais eficaz em idades a partir dos 9.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Como: 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1 - Celebração de protocolos com Câmaras para apoio logístico (espaços,etc) para a prática de treinos semanais. (a partir de Abril/Maio)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2 - Workshops/demonstrações em escolas e eventos desportivos para captação de interesse dos jovens para os treinos. (a partir de Maio/Junho)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3 - A APUDD patrocina os clubes que disponibilizarem jogadores para a realização dos treinos (pagamento de despesas e/ou outras condições a acordar individualmente com cada clube), (a partir de Junho…)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Custos: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 (prognóstico) - 50€/Clube/Mês ~ 3.500 €/ano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16"/>
          <p:cNvSpPr txBox="1"/>
          <p:nvPr>
            <p:ph type="title"/>
          </p:nvPr>
        </p:nvSpPr>
        <p:spPr>
          <a:xfrm>
            <a:off x="1054625" y="17087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Continuar a fomentar o crescimento dos Clubes e Formação</a:t>
            </a:r>
            <a:endParaRPr/>
          </a:p>
        </p:txBody>
      </p:sp>
      <p:sp>
        <p:nvSpPr>
          <p:cNvPr id="472" name="Google Shape;472;p16"/>
          <p:cNvSpPr txBox="1"/>
          <p:nvPr>
            <p:ph idx="1" type="body"/>
          </p:nvPr>
        </p:nvSpPr>
        <p:spPr>
          <a:xfrm>
            <a:off x="431775" y="1013050"/>
            <a:ext cx="81945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Porquê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 Sem Formação não existem Clubes e sem Clubes não existe APUDD!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Como: 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1 - Continuar a desenvolver protocolos com universidades para captação de jogadores para clubes (coordenação Paula Norte)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2 - “Desbravar” a burocracia e desenvolver protocolos com Agrupamentos de Escolas para a formação de Professores em Desportos do Disco (coordenação Filipa Vargas)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3 - Lecionar ações de Formação de desenvolvimento técnico para associados (2x ano) - coordenação Filipa Vargas e Paula Norte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7"/>
          <p:cNvSpPr txBox="1"/>
          <p:nvPr>
            <p:ph type="title"/>
          </p:nvPr>
        </p:nvSpPr>
        <p:spPr>
          <a:xfrm>
            <a:off x="1073700" y="0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Continuar a fomentar o crescimento dos Clubes e Formação</a:t>
            </a:r>
            <a:endParaRPr/>
          </a:p>
        </p:txBody>
      </p:sp>
      <p:sp>
        <p:nvSpPr>
          <p:cNvPr id="478" name="Google Shape;478;p17"/>
          <p:cNvSpPr txBox="1"/>
          <p:nvPr>
            <p:ph idx="1" type="body"/>
          </p:nvPr>
        </p:nvSpPr>
        <p:spPr>
          <a:xfrm>
            <a:off x="363000" y="715800"/>
            <a:ext cx="8418000" cy="40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BOLSA de 1000 €  PARA CLUBES: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No sentido de fomentar a participação dos clubes e seus membros para o desenvolvimento do desporto a nível nacional no sentido das prioridades estabelecidas, a</a:t>
            </a: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 APUDD OFERECE 1000 € aos clubes que em 2023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Estiverem inscritos como clubes de praticantes no IPDJ 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Estabelecerem treinos para principiantes 1x por semana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Leccionarem 3 workshops a alunos ou professores em diferentes estabelecimentos de ensino/instituições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Participarem em pelo menos 3 tipos de competições nacionais 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Angariarem 5 praticantes (com inscrição na APUDD)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Oswald Light"/>
              <a:buAutoNum type="alphaLcParenR"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Apresentarem um orçamento para o valor oferecido.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Se a 30 de Junho os clubes já tiverem cumprido os requisitos nas alíneas a), b) e c) ou a), c) e e), a APUDD oferece metade da bolsa (500 €).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8"/>
          <p:cNvSpPr txBox="1"/>
          <p:nvPr>
            <p:ph type="title"/>
          </p:nvPr>
        </p:nvSpPr>
        <p:spPr>
          <a:xfrm>
            <a:off x="1054625" y="17087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Manter e Desenvolver Apoios Institucionais (Públicos e Privados)</a:t>
            </a:r>
            <a:endParaRPr/>
          </a:p>
        </p:txBody>
      </p:sp>
      <p:sp>
        <p:nvSpPr>
          <p:cNvPr id="484" name="Google Shape;484;p18"/>
          <p:cNvSpPr txBox="1"/>
          <p:nvPr>
            <p:ph idx="1" type="body"/>
          </p:nvPr>
        </p:nvSpPr>
        <p:spPr>
          <a:xfrm>
            <a:off x="431775" y="1013050"/>
            <a:ext cx="81945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Porquê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 aproveitar financiamentos, patrocínios e criar rapport com entidades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Como: 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1 - Renovar os pedidos de apoio com instituições públicas, internacionais,  nacionais e locais (WFDF, IPDJ, etc)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2 - Pesquisar possibilidades de financiamento e patrocínios mensalmente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3 - Apresentar propostas para patrocínio a entidades.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Coordenação: Vanessa Eterno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Custos: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 (prognóstico) - 250€/ano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9"/>
          <p:cNvSpPr txBox="1"/>
          <p:nvPr>
            <p:ph type="title"/>
          </p:nvPr>
        </p:nvSpPr>
        <p:spPr>
          <a:xfrm>
            <a:off x="767200" y="170875"/>
            <a:ext cx="77472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Desenvolver Projecto de Seleções Nacionais Ultimate e Ultimate Praia</a:t>
            </a:r>
            <a:endParaRPr/>
          </a:p>
        </p:txBody>
      </p:sp>
      <p:sp>
        <p:nvSpPr>
          <p:cNvPr id="490" name="Google Shape;490;p19"/>
          <p:cNvSpPr txBox="1"/>
          <p:nvPr>
            <p:ph idx="1" type="body"/>
          </p:nvPr>
        </p:nvSpPr>
        <p:spPr>
          <a:xfrm>
            <a:off x="431775" y="1013050"/>
            <a:ext cx="81945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Porquê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 desenvolver as capacidades dos jogadores, aumentar o nível competitivo nacional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Como: 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1 - Iniciar um processo de seleção, através de workshops em todas as jornadas de Liga (a definir-se no dia anterior/posterior) – Duração aprox (3-4 horas);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2 - Estágios: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 Novembro 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e Dezembro (?) – 1 fim de semana por mês (2 dias)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3 - Torneios de preparação; ex: Copatanga (Barcelona) 24-26 de Setembro; Torneio a organizar em Lisboa – Novembro de 2022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Coordenação: Pedro Vargas e Inês Bringel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Custos: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 (prognóstico) - 2000€/ano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0"/>
          <p:cNvSpPr txBox="1"/>
          <p:nvPr>
            <p:ph type="title"/>
          </p:nvPr>
        </p:nvSpPr>
        <p:spPr>
          <a:xfrm>
            <a:off x="767200" y="170875"/>
            <a:ext cx="77472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/>
              <a:t>Desenvolver Disc Golf, DDC e Desportos Individuais de Disco</a:t>
            </a:r>
            <a:endParaRPr/>
          </a:p>
        </p:txBody>
      </p:sp>
      <p:sp>
        <p:nvSpPr>
          <p:cNvPr id="496" name="Google Shape;496;p20"/>
          <p:cNvSpPr txBox="1"/>
          <p:nvPr>
            <p:ph idx="1" type="body"/>
          </p:nvPr>
        </p:nvSpPr>
        <p:spPr>
          <a:xfrm>
            <a:off x="431775" y="1013050"/>
            <a:ext cx="81945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Porquê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: O disco também voa noutros desportos e é ideal para desporto adaptado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Como: </a:t>
            </a:r>
            <a:endParaRPr b="1" sz="1700">
              <a:latin typeface="Oswald"/>
              <a:ea typeface="Oswald"/>
              <a:cs typeface="Oswald"/>
              <a:sym typeface="Oswald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1 - Disc Golf - onde há maior desenvolvimento, competições nacionais e internacionais (Croácia, em Agosto), Ligas Norte e Centro, Campeonato nacional de pares, Disc golf para mulheres em Sete-Rios, Torneios pop-up “Pretty fly”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2 - Desenvolvimento desporto adaptado (em Viseu, Cantanhede)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3 - DDC: jogos pop-up de exibição em Leiria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Coordenação: Sofia C. Pereira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700">
                <a:latin typeface="Oswald"/>
                <a:ea typeface="Oswald"/>
                <a:cs typeface="Oswald"/>
                <a:sym typeface="Oswald"/>
              </a:rPr>
              <a:t>Custos:</a:t>
            </a:r>
            <a:r>
              <a:rPr lang="en" sz="1700">
                <a:latin typeface="Oswald Light"/>
                <a:ea typeface="Oswald Light"/>
                <a:cs typeface="Oswald Light"/>
                <a:sym typeface="Oswald Light"/>
              </a:rPr>
              <a:t> (prognóstico) - 2000€/ano</a:t>
            </a:r>
            <a:endParaRPr sz="1700">
              <a:latin typeface="Oswald Light"/>
              <a:ea typeface="Oswald Light"/>
              <a:cs typeface="Oswald Light"/>
              <a:sym typeface="Oswald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21"/>
          <p:cNvSpPr txBox="1"/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Obrigado!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inc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